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46" Type="http://schemas.openxmlformats.org/officeDocument/2006/relationships/font" Target="fonts/RobotoMono-bold.fntdata"/><Relationship Id="rId23" Type="http://schemas.openxmlformats.org/officeDocument/2006/relationships/slide" Target="slides/slide18.xml"/><Relationship Id="rId45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RobotoMono-boldItalic.fntdata"/><Relationship Id="rId25" Type="http://schemas.openxmlformats.org/officeDocument/2006/relationships/slide" Target="slides/slide20.xml"/><Relationship Id="rId47" Type="http://schemas.openxmlformats.org/officeDocument/2006/relationships/font" Target="fonts/RobotoMon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italic.fntdata"/><Relationship Id="rId12" Type="http://schemas.openxmlformats.org/officeDocument/2006/relationships/slide" Target="slides/slide7.xml"/><Relationship Id="rId34" Type="http://schemas.openxmlformats.org/officeDocument/2006/relationships/font" Target="fonts/Raleway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29ab78a09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29ab78a09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7a65d010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27a65d010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7a65d010b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27a65d010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27a65d010b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27a65d010b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27a65d010b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27a65d010b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27a65d01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27a65d01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7a65d010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27a65d010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7a65d010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7a65d010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27a65d010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27a65d010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7a65d010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7a65d010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27c4a3e7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27c4a3e7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27c4a3e73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27c4a3e7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7c4a3e73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27c4a3e73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7c4a3e73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7c4a3e73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7c4a3e73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27c4a3e73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27d51061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27d51061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7bf118bc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27bf118bc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7bf118bc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27bf118bc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7bf118bc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7bf118bc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27bf118bc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27bf118bc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7bf118bc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7bf118bc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84" name="Google Shape;84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05" name="Google Shape;105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9" name="Google Shape;109;p14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4" name="Google Shape;114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8" name="Google Shape;118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1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5" name="Google Shape;125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7" name="Google Shape;137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rgbClr val="D9EAD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4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Relationship Id="rId4" Type="http://schemas.openxmlformats.org/officeDocument/2006/relationships/image" Target="../media/image19.png"/><Relationship Id="rId5" Type="http://schemas.openxmlformats.org/officeDocument/2006/relationships/image" Target="../media/image22.jpg"/><Relationship Id="rId6" Type="http://schemas.openxmlformats.org/officeDocument/2006/relationships/image" Target="../media/image3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Relationship Id="rId7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Embedded AI: Study and Implementation of TensorFlow Lite for Microcontrollers</a:t>
            </a:r>
            <a:endParaRPr/>
          </a:p>
        </p:txBody>
      </p:sp>
      <p:sp>
        <p:nvSpPr>
          <p:cNvPr id="147" name="Google Shape;147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Arouch Salma - Tber Zakaria - Thierry Elouan - Msallem Maysa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Deploying </a:t>
            </a:r>
            <a:r>
              <a:rPr lang="en-GB"/>
              <a:t>artificial </a:t>
            </a:r>
            <a:r>
              <a:rPr lang="en-GB"/>
              <a:t>intelligence in Arduino card</a:t>
            </a:r>
            <a:endParaRPr/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400" y="1783225"/>
            <a:ext cx="381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/>
        </p:nvSpPr>
        <p:spPr>
          <a:xfrm>
            <a:off x="446500" y="2311250"/>
            <a:ext cx="3657000" cy="21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Convert Trained Model for Arduino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Get the Model Ready for Deployment: Convert it into a C Array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    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Using Arduino IDE to program the Arduino.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Fall detection using Arduino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	</a:t>
            </a:r>
            <a:endParaRPr sz="1500"/>
          </a:p>
        </p:txBody>
      </p:sp>
      <p:sp>
        <p:nvSpPr>
          <p:cNvPr id="216" name="Google Shape;216;p26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10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Deploying artificial intelligence in Arduino card</a:t>
            </a:r>
            <a:endParaRPr/>
          </a:p>
        </p:txBody>
      </p:sp>
      <p:sp>
        <p:nvSpPr>
          <p:cNvPr id="222" name="Google Shape;222;p27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10</a:t>
            </a:r>
            <a:endParaRPr b="1" sz="1100">
              <a:solidFill>
                <a:srgbClr val="CACACA"/>
              </a:solidFill>
            </a:endParaRPr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00" y="2179000"/>
            <a:ext cx="8839202" cy="33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0" y="3968030"/>
            <a:ext cx="8839200" cy="43304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/>
          <p:nvPr/>
        </p:nvSpPr>
        <p:spPr>
          <a:xfrm>
            <a:off x="4185000" y="2950475"/>
            <a:ext cx="578700" cy="682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/>
        </p:nvSpPr>
        <p:spPr>
          <a:xfrm>
            <a:off x="492925" y="1835675"/>
            <a:ext cx="3657000" cy="21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The model is </a:t>
            </a:r>
            <a:r>
              <a:rPr b="1" lang="en-GB" sz="1500"/>
              <a:t>quantized</a:t>
            </a:r>
            <a:r>
              <a:rPr lang="en-GB" sz="1500"/>
              <a:t> to make it smaller and faster, which is important for devices with limited resources.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The quantized model is saved as a </a:t>
            </a:r>
            <a:r>
              <a:rPr lang="en-GB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.tflite</a:t>
            </a:r>
            <a:r>
              <a:rPr lang="en-GB" sz="1500"/>
              <a:t> file that can run on microcontrollers.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The saved model is loaded into a tool to check how it handles data and ensure it works correctly.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	</a:t>
            </a:r>
            <a:endParaRPr sz="1100"/>
          </a:p>
        </p:txBody>
      </p:sp>
      <p:sp>
        <p:nvSpPr>
          <p:cNvPr id="231" name="Google Shape;231;p28"/>
          <p:cNvSpPr txBox="1"/>
          <p:nvPr/>
        </p:nvSpPr>
        <p:spPr>
          <a:xfrm>
            <a:off x="552475" y="520550"/>
            <a:ext cx="5566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/>
              <a:t>Convert Trained Model for Arduino</a:t>
            </a:r>
            <a:endParaRPr b="1" sz="2300"/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125" y="1928476"/>
            <a:ext cx="4022800" cy="13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975" y="3748104"/>
            <a:ext cx="4121300" cy="63404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11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/>
        </p:nvSpPr>
        <p:spPr>
          <a:xfrm>
            <a:off x="-761250" y="-854375"/>
            <a:ext cx="3657000" cy="21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	</a:t>
            </a:r>
            <a:endParaRPr sz="1100"/>
          </a:p>
        </p:txBody>
      </p:sp>
      <p:sp>
        <p:nvSpPr>
          <p:cNvPr id="240" name="Google Shape;240;p29"/>
          <p:cNvSpPr txBox="1"/>
          <p:nvPr/>
        </p:nvSpPr>
        <p:spPr>
          <a:xfrm>
            <a:off x="693525" y="764650"/>
            <a:ext cx="67386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/>
              <a:t>Get the Model Ready for Deployment: Convert it into a C Array</a:t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400" y="1908200"/>
            <a:ext cx="3432351" cy="156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 txBox="1"/>
          <p:nvPr/>
        </p:nvSpPr>
        <p:spPr>
          <a:xfrm>
            <a:off x="693525" y="2110050"/>
            <a:ext cx="4199400" cy="20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Convert the model into a format that can be used by the Arduino.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simple tool (</a:t>
            </a:r>
            <a:r>
              <a:rPr lang="en-GB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xxd</a:t>
            </a:r>
            <a:r>
              <a:rPr lang="en-GB"/>
              <a:t>)  turns the model into a byte array (a long list of numbers).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new file is added to the Arduino code, making the model ready to run.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Once included, the Arduino can use the model to make predictions directly.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0600" y="3799675"/>
            <a:ext cx="2885949" cy="5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12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/>
        </p:nvSpPr>
        <p:spPr>
          <a:xfrm>
            <a:off x="4492375" y="2583550"/>
            <a:ext cx="3657000" cy="21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	</a:t>
            </a:r>
            <a:endParaRPr sz="1100"/>
          </a:p>
        </p:txBody>
      </p:sp>
      <p:sp>
        <p:nvSpPr>
          <p:cNvPr id="250" name="Google Shape;250;p30"/>
          <p:cNvSpPr txBox="1"/>
          <p:nvPr/>
        </p:nvSpPr>
        <p:spPr>
          <a:xfrm>
            <a:off x="857250" y="551875"/>
            <a:ext cx="6673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/>
              <a:t>Using Arduino IDE to program the Arduino.</a:t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022" y="1772187"/>
            <a:ext cx="4179506" cy="2839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/>
        </p:nvSpPr>
        <p:spPr>
          <a:xfrm>
            <a:off x="531400" y="1803050"/>
            <a:ext cx="3657000" cy="27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</a:t>
            </a:r>
            <a:r>
              <a:rPr b="1" lang="en-GB" sz="1200"/>
              <a:t>Arduino IDE</a:t>
            </a:r>
            <a:r>
              <a:rPr lang="en-GB" sz="1200"/>
              <a:t> is the software used to write and upload code to the Arduino.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You write the code (sketch) in the IDE, which includes instructions for the Arduino to follow.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Once the code is ready, you can upload it directly to the Arduino board using a USB connection.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Arduino then follows the uploaded instructions to perform tasks like making predictions using the model.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13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/>
        </p:nvSpPr>
        <p:spPr>
          <a:xfrm>
            <a:off x="708425" y="581650"/>
            <a:ext cx="6673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/>
              <a:t>Fall detection using Arduino</a:t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750" y="1474450"/>
            <a:ext cx="5428497" cy="3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14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727650" y="781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Usecase: Difference Between Two Movements </a:t>
            </a:r>
            <a:endParaRPr/>
          </a:p>
        </p:txBody>
      </p:sp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1045975" y="2173475"/>
            <a:ext cx="6403800" cy="19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Detection two movements -&gt; Punch vs Flex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376" y="553925"/>
            <a:ext cx="2149826" cy="156797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2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15</a:t>
            </a:r>
            <a:endParaRPr b="1" sz="1100">
              <a:solidFill>
                <a:srgbClr val="CACACA"/>
              </a:solidFill>
            </a:endParaRPr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7524" y="2571761"/>
            <a:ext cx="7080224" cy="26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 rotWithShape="1">
          <a:blip r:embed="rId5">
            <a:alphaModFix/>
          </a:blip>
          <a:srcRect b="1830" l="0" r="0" t="-1830"/>
          <a:stretch/>
        </p:blipFill>
        <p:spPr>
          <a:xfrm>
            <a:off x="844050" y="2415625"/>
            <a:ext cx="2772450" cy="27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6163" y="2883055"/>
            <a:ext cx="2903425" cy="2524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727650" y="781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Database Creation</a:t>
            </a:r>
            <a:endParaRPr/>
          </a:p>
        </p:txBody>
      </p:sp>
      <p:sp>
        <p:nvSpPr>
          <p:cNvPr id="277" name="Google Shape;277;p33"/>
          <p:cNvSpPr txBox="1"/>
          <p:nvPr>
            <p:ph idx="1" type="body"/>
          </p:nvPr>
        </p:nvSpPr>
        <p:spPr>
          <a:xfrm>
            <a:off x="153913" y="1451000"/>
            <a:ext cx="3808800" cy="13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5435" lvl="0" marL="457200" rtl="0" algn="l"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en-GB" sz="1210"/>
              <a:t>6</a:t>
            </a:r>
            <a:r>
              <a:rPr lang="en-GB" sz="1210"/>
              <a:t>-axis IMU sensor (accelerometer, gyroscope)</a:t>
            </a:r>
            <a:endParaRPr sz="121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10"/>
          </a:p>
          <a:p>
            <a:pPr indent="-305435" lvl="0" marL="457200" rtl="0" algn="l">
              <a:spcBef>
                <a:spcPts val="1200"/>
              </a:spcBef>
              <a:spcAft>
                <a:spcPts val="0"/>
              </a:spcAft>
              <a:buSzPts val="1210"/>
              <a:buChar char="●"/>
            </a:pPr>
            <a:r>
              <a:rPr lang="en-GB" sz="1210"/>
              <a:t>Recovery of sensor samples with Arduino IDE (40 patterns /movement)</a:t>
            </a:r>
            <a:endParaRPr sz="121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210"/>
          </a:p>
        </p:txBody>
      </p:sp>
      <p:pic>
        <p:nvPicPr>
          <p:cNvPr id="278" name="Google Shape;2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7325" y="574218"/>
            <a:ext cx="1378000" cy="157485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/>
        </p:nvSpPr>
        <p:spPr>
          <a:xfrm>
            <a:off x="4736550" y="1082925"/>
            <a:ext cx="30000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Generate .csv file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Sort file data</a:t>
            </a:r>
            <a:endParaRPr/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500" y="3403163"/>
            <a:ext cx="4037900" cy="8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25" y="2887575"/>
            <a:ext cx="4582625" cy="186544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3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16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727650" y="781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Neural Network Training</a:t>
            </a:r>
            <a:endParaRPr/>
          </a:p>
        </p:txBody>
      </p:sp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1045988" y="1467775"/>
            <a:ext cx="6403800" cy="19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Separation of data into training and validation sets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Model with 6 input layers and 2 output layers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4"/>
          <p:cNvPicPr preferRelativeResize="0"/>
          <p:nvPr/>
        </p:nvPicPr>
        <p:blipFill rotWithShape="1">
          <a:blip r:embed="rId3">
            <a:alphaModFix/>
          </a:blip>
          <a:srcRect b="26936" l="27103" r="20460" t="22816"/>
          <a:stretch/>
        </p:blipFill>
        <p:spPr>
          <a:xfrm>
            <a:off x="1151800" y="2930325"/>
            <a:ext cx="4305225" cy="16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4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17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727650" y="781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Recovering the AI Model</a:t>
            </a:r>
            <a:endParaRPr/>
          </a:p>
        </p:txBody>
      </p:sp>
      <p:sp>
        <p:nvSpPr>
          <p:cNvPr id="296" name="Google Shape;296;p35"/>
          <p:cNvSpPr txBox="1"/>
          <p:nvPr>
            <p:ph idx="1" type="body"/>
          </p:nvPr>
        </p:nvSpPr>
        <p:spPr>
          <a:xfrm>
            <a:off x="1045988" y="1467775"/>
            <a:ext cx="6403800" cy="19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Soft max algorithm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Probabilities between 0 and 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Sum equal to 1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5"/>
          <p:cNvSpPr txBox="1"/>
          <p:nvPr/>
        </p:nvSpPr>
        <p:spPr>
          <a:xfrm>
            <a:off x="1187050" y="3390175"/>
            <a:ext cx="4932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Generation model.h file: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Binary representation of the trained neural network.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35"/>
          <p:cNvPicPr preferRelativeResize="0"/>
          <p:nvPr/>
        </p:nvPicPr>
        <p:blipFill rotWithShape="1">
          <a:blip r:embed="rId3">
            <a:alphaModFix/>
          </a:blip>
          <a:srcRect b="0" l="0" r="0" t="67613"/>
          <a:stretch/>
        </p:blipFill>
        <p:spPr>
          <a:xfrm>
            <a:off x="2099075" y="2666150"/>
            <a:ext cx="2215125" cy="4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1300" y="781525"/>
            <a:ext cx="2423726" cy="161304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5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18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</a:t>
            </a:r>
            <a:endParaRPr/>
          </a:p>
        </p:txBody>
      </p:sp>
      <p:sp>
        <p:nvSpPr>
          <p:cNvPr id="153" name="Google Shape;153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aleway"/>
              <a:buChar char="●"/>
            </a:pPr>
            <a:r>
              <a:rPr b="1" lang="en-GB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Introduction </a:t>
            </a:r>
            <a:endParaRPr b="1" sz="17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aleway"/>
              <a:buChar char="●"/>
            </a:pPr>
            <a:r>
              <a:rPr b="1" lang="en-GB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Fall Detection</a:t>
            </a:r>
            <a:endParaRPr b="1" sz="17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aleway"/>
              <a:buChar char="●"/>
            </a:pPr>
            <a:r>
              <a:rPr b="1" lang="en-GB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Movement Detection</a:t>
            </a:r>
            <a:endParaRPr b="1" sz="17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aleway"/>
              <a:buChar char="●"/>
            </a:pPr>
            <a:r>
              <a:rPr b="1" lang="en-GB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Snow Detection</a:t>
            </a:r>
            <a:endParaRPr b="1" sz="17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aleway"/>
              <a:buChar char="●"/>
            </a:pPr>
            <a:r>
              <a:rPr b="1" lang="en-GB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b="1" sz="17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2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type="title"/>
          </p:nvPr>
        </p:nvSpPr>
        <p:spPr>
          <a:xfrm>
            <a:off x="727650" y="781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Arduino Coding</a:t>
            </a:r>
            <a:endParaRPr/>
          </a:p>
        </p:txBody>
      </p:sp>
      <p:sp>
        <p:nvSpPr>
          <p:cNvPr id="306" name="Google Shape;306;p36"/>
          <p:cNvSpPr txBox="1"/>
          <p:nvPr>
            <p:ph idx="1" type="body"/>
          </p:nvPr>
        </p:nvSpPr>
        <p:spPr>
          <a:xfrm>
            <a:off x="1046000" y="1467775"/>
            <a:ext cx="6403800" cy="29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Introduction of the binary file containing the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Comparison of output layer classes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Red LED vs Green LED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376" y="553925"/>
            <a:ext cx="2149826" cy="156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6600" y="2121900"/>
            <a:ext cx="1828864" cy="10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8775" y="2894225"/>
            <a:ext cx="1314224" cy="18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1375" y="2894225"/>
            <a:ext cx="1418776" cy="183992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6"/>
          <p:cNvSpPr txBox="1"/>
          <p:nvPr/>
        </p:nvSpPr>
        <p:spPr>
          <a:xfrm>
            <a:off x="4846650" y="2490875"/>
            <a:ext cx="76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FLEX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36"/>
          <p:cNvSpPr txBox="1"/>
          <p:nvPr/>
        </p:nvSpPr>
        <p:spPr>
          <a:xfrm>
            <a:off x="7280250" y="2490875"/>
            <a:ext cx="105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PUNCH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6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19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type="title"/>
          </p:nvPr>
        </p:nvSpPr>
        <p:spPr>
          <a:xfrm>
            <a:off x="727650" y="781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Use Case: </a:t>
            </a:r>
            <a:r>
              <a:rPr lang="en-GB" sz="1700"/>
              <a:t>Building a Weather Station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Mayssa on travaille sur canva mtn check ton mail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19" name="Google Shape;3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525" y="2824975"/>
            <a:ext cx="1790125" cy="20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6301" y="781525"/>
            <a:ext cx="2794576" cy="186364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 txBox="1"/>
          <p:nvPr>
            <p:ph idx="1" type="body"/>
          </p:nvPr>
        </p:nvSpPr>
        <p:spPr>
          <a:xfrm>
            <a:off x="306550" y="1575575"/>
            <a:ext cx="6951600" cy="26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Purpose </a:t>
            </a:r>
            <a:r>
              <a:rPr b="1" lang="en-GB"/>
              <a:t>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Detect Snow in real time with a neural network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Process 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Training the neural network on historical data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Parameters : Temperature, Humidity and  Snow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Prediction using HTS221 Arduino sensors (Temperature and Humidity sensors)</a:t>
            </a:r>
            <a:endParaRPr/>
          </a:p>
        </p:txBody>
      </p:sp>
      <p:sp>
        <p:nvSpPr>
          <p:cNvPr id="322" name="Google Shape;322;p37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20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type="title"/>
          </p:nvPr>
        </p:nvSpPr>
        <p:spPr>
          <a:xfrm>
            <a:off x="727650" y="781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rgbClr val="000000"/>
                </a:solidFill>
              </a:rPr>
              <a:t>Data Collection with World Weather and Preprocessing</a:t>
            </a:r>
            <a:endParaRPr sz="1700"/>
          </a:p>
        </p:txBody>
      </p:sp>
      <p:pic>
        <p:nvPicPr>
          <p:cNvPr id="328" name="Google Shape;3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975" y="548050"/>
            <a:ext cx="1660300" cy="9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8"/>
          <p:cNvPicPr preferRelativeResize="0"/>
          <p:nvPr/>
        </p:nvPicPr>
        <p:blipFill rotWithShape="1">
          <a:blip r:embed="rId4">
            <a:alphaModFix/>
          </a:blip>
          <a:srcRect b="-2630" l="-16949" r="16949" t="2630"/>
          <a:stretch/>
        </p:blipFill>
        <p:spPr>
          <a:xfrm>
            <a:off x="-691950" y="1497388"/>
            <a:ext cx="5053288" cy="17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0050" y="3678025"/>
            <a:ext cx="7043899" cy="7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0050" y="4455825"/>
            <a:ext cx="7043901" cy="68767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8"/>
          <p:cNvSpPr txBox="1"/>
          <p:nvPr>
            <p:ph idx="1" type="body"/>
          </p:nvPr>
        </p:nvSpPr>
        <p:spPr>
          <a:xfrm>
            <a:off x="3913650" y="3256600"/>
            <a:ext cx="13167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Preprocessing :</a:t>
            </a:r>
            <a:endParaRPr/>
          </a:p>
        </p:txBody>
      </p:sp>
      <p:sp>
        <p:nvSpPr>
          <p:cNvPr id="333" name="Google Shape;333;p38"/>
          <p:cNvSpPr txBox="1"/>
          <p:nvPr>
            <p:ph idx="1" type="body"/>
          </p:nvPr>
        </p:nvSpPr>
        <p:spPr>
          <a:xfrm>
            <a:off x="4361350" y="2156488"/>
            <a:ext cx="13167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/>
              <a:t>⇒</a:t>
            </a:r>
            <a:endParaRPr sz="2400"/>
          </a:p>
        </p:txBody>
      </p:sp>
      <p:pic>
        <p:nvPicPr>
          <p:cNvPr id="334" name="Google Shape;334;p38"/>
          <p:cNvPicPr preferRelativeResize="0"/>
          <p:nvPr/>
        </p:nvPicPr>
        <p:blipFill rotWithShape="1">
          <a:blip r:embed="rId7">
            <a:alphaModFix/>
          </a:blip>
          <a:srcRect b="0" l="-24120" r="24119" t="0"/>
          <a:stretch/>
        </p:blipFill>
        <p:spPr>
          <a:xfrm>
            <a:off x="3466150" y="1766287"/>
            <a:ext cx="5677855" cy="120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21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/>
          <p:nvPr>
            <p:ph type="title"/>
          </p:nvPr>
        </p:nvSpPr>
        <p:spPr>
          <a:xfrm>
            <a:off x="727650" y="781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Neural Network Design and Training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41" name="Google Shape;3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25" y="1596825"/>
            <a:ext cx="4760950" cy="25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675" y="781513"/>
            <a:ext cx="2837775" cy="225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1675" y="3184225"/>
            <a:ext cx="2837775" cy="17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9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22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/>
          <p:nvPr>
            <p:ph type="title"/>
          </p:nvPr>
        </p:nvSpPr>
        <p:spPr>
          <a:xfrm>
            <a:off x="727650" y="781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Deployment on Arduino and Quantification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50" name="Google Shape;3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00" y="2753413"/>
            <a:ext cx="3881400" cy="1773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725" y="1832100"/>
            <a:ext cx="2885949" cy="5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0"/>
          <p:cNvSpPr txBox="1"/>
          <p:nvPr>
            <p:ph idx="1" type="body"/>
          </p:nvPr>
        </p:nvSpPr>
        <p:spPr>
          <a:xfrm>
            <a:off x="4572000" y="2027425"/>
            <a:ext cx="4488600" cy="26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Download and import the TensorFlow Lite library for Arduino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the </a:t>
            </a:r>
            <a:r>
              <a:rPr lang="en-GB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model.h</a:t>
            </a: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 the TensorFlow Lite model: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tflu_model = tflite::GetModel(snow_model_tflite);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Retrieve the quantization parameters of the tensors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0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23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>
            <p:ph type="title"/>
          </p:nvPr>
        </p:nvSpPr>
        <p:spPr>
          <a:xfrm>
            <a:off x="727650" y="781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Real-Time Sensor Integration</a:t>
            </a:r>
            <a:endParaRPr sz="1700"/>
          </a:p>
        </p:txBody>
      </p:sp>
      <p:sp>
        <p:nvSpPr>
          <p:cNvPr id="359" name="Google Shape;359;p41"/>
          <p:cNvSpPr txBox="1"/>
          <p:nvPr>
            <p:ph idx="1" type="body"/>
          </p:nvPr>
        </p:nvSpPr>
        <p:spPr>
          <a:xfrm>
            <a:off x="517175" y="1649925"/>
            <a:ext cx="3955800" cy="3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Retrieve three temperature values and three humidity values over time at regular intervals to predict weather conditions.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Limit 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 Bordeaux, snowfall is relatively rare 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Therefore, we have hardcoded temperatures typically associated with snowfall.</a:t>
            </a:r>
            <a:endParaRPr/>
          </a:p>
        </p:txBody>
      </p:sp>
      <p:pic>
        <p:nvPicPr>
          <p:cNvPr id="360" name="Google Shape;3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125" y="1137900"/>
            <a:ext cx="1975025" cy="20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250" y="3685343"/>
            <a:ext cx="1702350" cy="109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3275" y="3849025"/>
            <a:ext cx="1479500" cy="61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1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24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pic>
        <p:nvPicPr>
          <p:cNvPr id="369" name="Google Shape;3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700" y="1361275"/>
            <a:ext cx="5448850" cy="3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2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25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>
            <p:ph type="title"/>
          </p:nvPr>
        </p:nvSpPr>
        <p:spPr>
          <a:xfrm>
            <a:off x="727650" y="781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Bibliography</a:t>
            </a:r>
            <a:endParaRPr sz="1700"/>
          </a:p>
        </p:txBody>
      </p:sp>
      <p:sp>
        <p:nvSpPr>
          <p:cNvPr id="376" name="Google Shape;376;p43"/>
          <p:cNvSpPr txBox="1"/>
          <p:nvPr>
            <p:ph idx="1" type="body"/>
          </p:nvPr>
        </p:nvSpPr>
        <p:spPr>
          <a:xfrm>
            <a:off x="517175" y="1649925"/>
            <a:ext cx="7796400" cy="3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BANERJEE, R. - Hands-on TinyML, BPB Online, 2023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GUPTA, A.K ; NANDYALA, S.P. - Deep learning on microcontrollers, BPB Online, 2023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IODICE, G.M. - TinyML Cookbook, Packt Publishing, 2023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3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26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415125" y="6338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60" name="Google Shape;160;p19"/>
          <p:cNvSpPr txBox="1"/>
          <p:nvPr/>
        </p:nvSpPr>
        <p:spPr>
          <a:xfrm>
            <a:off x="430050" y="1432300"/>
            <a:ext cx="54666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uFill>
                  <a:noFill/>
                </a:uFill>
                <a:hlinkClick/>
              </a:rPr>
              <a:t>Problem:</a:t>
            </a:r>
            <a:endParaRPr b="1" sz="1100">
              <a:uFill>
                <a:noFill/>
              </a:uFill>
              <a:hlinkClick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 sz="1100">
                <a:uFill>
                  <a:noFill/>
                </a:uFill>
                <a:hlinkClick/>
              </a:rPr>
              <a:t>Falls are a major cause of injury among older adults.</a:t>
            </a:r>
            <a:endParaRPr sz="1100">
              <a:uFill>
                <a:noFill/>
              </a:uFill>
              <a:hlinkClick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>
                <a:uFill>
                  <a:noFill/>
                </a:uFill>
                <a:hlinkClick/>
              </a:rPr>
              <a:t>Statistic:</a:t>
            </a:r>
            <a:r>
              <a:rPr lang="en-GB" sz="1100">
                <a:uFill>
                  <a:noFill/>
                </a:uFill>
                <a:hlinkClick/>
              </a:rPr>
              <a:t> In France, nearly 400,000 older adults experience falls each year, with 100,000 resulting in hospitalizations and around 10,000 leading to fatal injuries (source: Public Health France).</a:t>
            </a:r>
            <a:endParaRPr sz="1100">
              <a:uFill>
                <a:noFill/>
              </a:uFill>
              <a:hlinkClick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uFill>
                  <a:noFill/>
                </a:uFill>
                <a:hlinkClick/>
              </a:rPr>
              <a:t>Data:</a:t>
            </a:r>
            <a:endParaRPr b="1" sz="1100">
              <a:uFill>
                <a:noFill/>
              </a:uFill>
              <a:hlinkClick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 sz="1100">
                <a:uFill>
                  <a:noFill/>
                </a:uFill>
                <a:hlinkClick/>
              </a:rPr>
              <a:t>Dataset: </a:t>
            </a:r>
            <a:r>
              <a:rPr lang="en-GB" sz="1100">
                <a:solidFill>
                  <a:srgbClr val="188038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acc_gyr.csv</a:t>
            </a:r>
            <a:r>
              <a:rPr lang="en-GB" sz="1100">
                <a:uFill>
                  <a:noFill/>
                </a:uFill>
                <a:hlinkClick/>
              </a:rPr>
              <a:t>.</a:t>
            </a:r>
            <a:endParaRPr sz="1100">
              <a:uFill>
                <a:noFill/>
              </a:uFill>
              <a:hlinkClick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>
                <a:uFill>
                  <a:noFill/>
                </a:uFill>
                <a:hlinkClick/>
              </a:rPr>
              <a:t>Features: 6 sensor signals </a:t>
            </a:r>
            <a:endParaRPr sz="1100">
              <a:uFill>
                <a:noFill/>
              </a:uFill>
              <a:hlinkClick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>
                <a:uFill>
                  <a:noFill/>
                </a:uFill>
                <a:hlinkClick/>
              </a:rPr>
              <a:t>Labels: Normal (0) and Fall (1).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650" y="1700175"/>
            <a:ext cx="3120842" cy="28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1973350" y="3508175"/>
            <a:ext cx="526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3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Data Preprocessing</a:t>
            </a:r>
            <a:endParaRPr sz="2100"/>
          </a:p>
        </p:txBody>
      </p:sp>
      <p:sp>
        <p:nvSpPr>
          <p:cNvPr id="170" name="Google Shape;170;p20"/>
          <p:cNvSpPr txBox="1"/>
          <p:nvPr/>
        </p:nvSpPr>
        <p:spPr>
          <a:xfrm>
            <a:off x="878075" y="1637125"/>
            <a:ext cx="6523500" cy="27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Steps: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Reshaping data for sequence learning.(400 time steps)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Binary encoding of labels (Normal: 0, Fall: 1).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Balancing data using </a:t>
            </a:r>
            <a:r>
              <a:rPr b="1" lang="en-GB" sz="1800"/>
              <a:t>SMOTE</a:t>
            </a:r>
            <a:r>
              <a:rPr lang="en-GB" sz="1800"/>
              <a:t>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Splitting into training (80%) and testing (20%).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Normalizing data with StandardScaler.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1" name="Google Shape;171;p20"/>
          <p:cNvPicPr preferRelativeResize="0"/>
          <p:nvPr/>
        </p:nvPicPr>
        <p:blipFill rotWithShape="1">
          <a:blip r:embed="rId3">
            <a:alphaModFix/>
          </a:blip>
          <a:srcRect b="40141" l="0" r="0" t="0"/>
          <a:stretch/>
        </p:blipFill>
        <p:spPr>
          <a:xfrm>
            <a:off x="5632250" y="378600"/>
            <a:ext cx="3005701" cy="16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4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415125" y="6338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Design</a:t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430050" y="1432300"/>
            <a:ext cx="82839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700"/>
              <a:t>Input: 400x6 sequences.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Architecture: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Conv1D with 4 filters and ReLU activation.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MaxPooling1D for feature reduction.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Dense layers for classification.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Output: Sigmoid activation for binary classification.</a:t>
            </a:r>
            <a:endParaRPr sz="17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t/>
            </a:r>
            <a:endParaRPr b="1" sz="1100">
              <a:solidFill>
                <a:srgbClr val="CACACA"/>
              </a:solidFill>
            </a:endParaRPr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687388"/>
            <a:ext cx="410527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5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415125" y="6338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9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and Evaluation</a:t>
            </a:r>
            <a:endParaRPr sz="19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430050" y="1432300"/>
            <a:ext cx="82839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</a:rPr>
              <a:t>Training:</a:t>
            </a:r>
            <a:endParaRPr sz="1700">
              <a:solidFill>
                <a:schemeClr val="dk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lphaLcPeriod"/>
            </a:pPr>
            <a:r>
              <a:rPr lang="en-GB" sz="1700">
                <a:solidFill>
                  <a:schemeClr val="dk2"/>
                </a:solidFill>
              </a:rPr>
              <a:t>Optimizer: Adam (learning rate = 0.001).</a:t>
            </a:r>
            <a:endParaRPr sz="1700">
              <a:solidFill>
                <a:schemeClr val="dk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lphaLcPeriod"/>
            </a:pPr>
            <a:r>
              <a:rPr lang="en-GB" sz="1700">
                <a:solidFill>
                  <a:schemeClr val="dk2"/>
                </a:solidFill>
              </a:rPr>
              <a:t>Loss: Binary cross-entropy.</a:t>
            </a:r>
            <a:endParaRPr sz="1700">
              <a:solidFill>
                <a:schemeClr val="dk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lphaLcPeriod"/>
            </a:pPr>
            <a:r>
              <a:rPr lang="en-GB" sz="1700">
                <a:solidFill>
                  <a:schemeClr val="dk2"/>
                </a:solidFill>
              </a:rPr>
              <a:t>100 epochs, batch size = 64.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</a:rPr>
              <a:t>Evaluation metrics:</a:t>
            </a:r>
            <a:endParaRPr sz="1700">
              <a:solidFill>
                <a:schemeClr val="dk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lphaLcPeriod"/>
            </a:pPr>
            <a:r>
              <a:rPr lang="en-GB" sz="1700">
                <a:solidFill>
                  <a:schemeClr val="dk2"/>
                </a:solidFill>
              </a:rPr>
              <a:t>Accuracy.</a:t>
            </a:r>
            <a:endParaRPr sz="1700">
              <a:solidFill>
                <a:schemeClr val="dk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lphaLcPeriod"/>
            </a:pPr>
            <a:r>
              <a:rPr lang="en-GB" sz="1700">
                <a:solidFill>
                  <a:schemeClr val="dk2"/>
                </a:solidFill>
              </a:rPr>
              <a:t>Confusion matrix.</a:t>
            </a:r>
            <a:endParaRPr sz="17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t/>
            </a:r>
            <a:endParaRPr b="1" sz="1100">
              <a:solidFill>
                <a:srgbClr val="CACACA"/>
              </a:solidFill>
            </a:endParaRPr>
          </a:p>
        </p:txBody>
      </p:sp>
      <p:sp>
        <p:nvSpPr>
          <p:cNvPr id="187" name="Google Shape;187;p22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6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405975" y="2501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9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Results</a:t>
            </a:r>
            <a:endParaRPr sz="19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3100"/>
            <a:ext cx="8839201" cy="360144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7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415125" y="6338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9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accuracy curve</a:t>
            </a:r>
            <a:endParaRPr sz="19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88" y="1213950"/>
            <a:ext cx="6803186" cy="37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8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415125" y="6338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9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sz="19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725" y="1121075"/>
            <a:ext cx="4866100" cy="37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/>
        </p:nvSpPr>
        <p:spPr>
          <a:xfrm flipH="1">
            <a:off x="8075100" y="4583400"/>
            <a:ext cx="1068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Char char="●"/>
            </a:pPr>
            <a:r>
              <a:rPr lang="en-GB" sz="1700"/>
              <a:t>9</a:t>
            </a:r>
            <a:endParaRPr b="1" sz="1100"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